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72" r:id="rId14"/>
    <p:sldId id="270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9550B"/>
    <a:srgbClr val="D16A0D"/>
    <a:srgbClr val="A6540A"/>
    <a:srgbClr val="F38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7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63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66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2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A1A6-F358-4BDD-BC96-889B1712606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E784BFA-B5D0-401D-AB62-1CC06BC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228">
              <a:srgbClr val="F9C0DE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B4ED3-3C10-92FA-6BC4-32A19CD94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23" y="1904080"/>
            <a:ext cx="7766936" cy="1096899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EC3AFB-8C5A-D6E2-53D1-C4F4A6165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142" y="4886621"/>
            <a:ext cx="5855109" cy="1096899"/>
          </a:xfrm>
        </p:spPr>
        <p:txBody>
          <a:bodyPr>
            <a:normAutofit/>
          </a:bodyPr>
          <a:lstStyle/>
          <a:p>
            <a:pPr algn="ctr"/>
            <a:r>
              <a:rPr lang="th-TH" sz="6000" b="1" smtClean="0">
                <a:solidFill>
                  <a:srgbClr val="000000"/>
                </a:solidFill>
                <a:effectLst/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กลุ่ม</a:t>
            </a:r>
            <a:r>
              <a:rPr lang="th-TH" sz="6000" b="1" dirty="0">
                <a:solidFill>
                  <a:srgbClr val="000000"/>
                </a:solidFill>
                <a:effectLst/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พัฒนาระบบบริหาร</a:t>
            </a:r>
            <a:endParaRPr lang="en-US" sz="6000" b="1" dirty="0">
              <a:effectLst/>
              <a:latin typeface="TH Mali Grade 6" panose="02000506000000020004" pitchFamily="2" charset="-34"/>
              <a:ea typeface="Calibri" panose="020F0502020204030204" pitchFamily="34" charset="0"/>
              <a:cs typeface="TH Mali Grade 6" panose="02000506000000020004" pitchFamily="2" charset="-34"/>
            </a:endParaRPr>
          </a:p>
          <a:p>
            <a:endParaRPr lang="en-US" dirty="0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xmlns="" id="{8A454487-DD96-7326-32D4-644A1BC3AD34}"/>
              </a:ext>
            </a:extLst>
          </p:cNvPr>
          <p:cNvSpPr/>
          <p:nvPr/>
        </p:nvSpPr>
        <p:spPr>
          <a:xfrm>
            <a:off x="4994031" y="286588"/>
            <a:ext cx="2152357" cy="1967631"/>
          </a:xfrm>
          <a:custGeom>
            <a:avLst/>
            <a:gdLst/>
            <a:ahLst/>
            <a:cxnLst/>
            <a:rect l="l" t="t" r="r" b="b"/>
            <a:pathLst>
              <a:path w="2834499" h="2899810">
                <a:moveTo>
                  <a:pt x="0" y="0"/>
                </a:moveTo>
                <a:lnTo>
                  <a:pt x="2834498" y="0"/>
                </a:lnTo>
                <a:lnTo>
                  <a:pt x="2834498" y="2899810"/>
                </a:lnTo>
                <a:lnTo>
                  <a:pt x="0" y="2899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BC79A1-E76A-EC85-CEED-85022E8E2413}"/>
              </a:ext>
            </a:extLst>
          </p:cNvPr>
          <p:cNvSpPr txBox="1"/>
          <p:nvPr/>
        </p:nvSpPr>
        <p:spPr>
          <a:xfrm>
            <a:off x="1448973" y="2700951"/>
            <a:ext cx="9041623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5000" b="1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รายงานการประเมินผลองค์กรคุณธรรม</a:t>
            </a:r>
            <a:endParaRPr lang="th-TH" sz="5000" b="1" dirty="0">
              <a:solidFill>
                <a:srgbClr val="000000"/>
              </a:solidFill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5000" b="1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ประจำปีงบประมาณ พ.ศ. 2567</a:t>
            </a:r>
            <a:endParaRPr lang="en-US" sz="50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39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376748" y="366598"/>
            <a:ext cx="1090394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none" strike="noStrike" kern="1200" cap="none" spc="0" normalizeH="0" baseline="0" noProof="0" dirty="0">
                <a:ln/>
                <a:solidFill>
                  <a:srgbClr val="F27E19"/>
                </a:solidFill>
                <a:effectLst/>
                <a:uLnTx/>
                <a:uFillTx/>
                <a:latin typeface="Trebuchet MS" panose="020B0603020202020204"/>
                <a:ea typeface="+mn-ea"/>
                <a:cs typeface="IrisUPC" panose="020B0604020202020204" pitchFamily="34" charset="-34"/>
              </a:rPr>
              <a:t>กิจกรรมที่ 4 รายงานผลการดำเนินงานส่งเสริมและพัฒนาคุณธรรม (ต่อ)</a:t>
            </a:r>
            <a:endParaRPr kumimoji="0" lang="en-US" sz="4000" b="1" i="1" u="none" strike="noStrike" kern="1200" cap="none" spc="0" normalizeH="0" baseline="0" noProof="0" dirty="0">
              <a:ln/>
              <a:solidFill>
                <a:srgbClr val="F27E1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0714B-6D8C-3D9F-AA78-903261C70B0D}"/>
              </a:ext>
            </a:extLst>
          </p:cNvPr>
          <p:cNvSpPr txBox="1"/>
          <p:nvPr/>
        </p:nvSpPr>
        <p:spPr>
          <a:xfrm>
            <a:off x="818284" y="1490233"/>
            <a:ext cx="9580100" cy="524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1800" b="1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มีจิตอาสา และบำเพ็ญประโยชน์เพื่อส่วนรวม</a:t>
            </a:r>
            <a:endParaRPr lang="th-TH" sz="18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R="0" lvl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กิจกรรม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spc="-5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จิตอาสา และบำเพ็ญประโยชน์เพื่อส่วนรวม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r>
              <a:rPr lang="th-TH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ภาพกิจกรรม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กลุ่มพัฒนาระบบบริหารเข้าร่วมกิจกรรมจิตอาสาทั้งภายในและภายนอกกระทรวงแรงงาน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BF9543-8AB0-7D63-7685-6152B2A7B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12" y="2938830"/>
            <a:ext cx="2448560" cy="16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ADAEAE-DC2B-259E-4FB3-69D123CF3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2490"/>
            <a:ext cx="247904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083C58-B6FB-6FF9-FBA9-6B31C679D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17" y="4847589"/>
            <a:ext cx="2419350" cy="1581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ED6DFD-9EC5-6A3A-9BDE-DB28FE05A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47589"/>
            <a:ext cx="2543175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1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376748" y="366598"/>
            <a:ext cx="1080706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none" strike="noStrike" kern="1200" cap="none" spc="0" normalizeH="0" baseline="0" noProof="0" dirty="0">
                <a:ln/>
                <a:solidFill>
                  <a:srgbClr val="F27E19"/>
                </a:solidFill>
                <a:effectLst/>
                <a:uLnTx/>
                <a:uFillTx/>
                <a:latin typeface="Trebuchet MS" panose="020B0603020202020204"/>
                <a:ea typeface="+mn-ea"/>
                <a:cs typeface="IrisUPC" panose="020B0604020202020204" pitchFamily="34" charset="-34"/>
              </a:rPr>
              <a:t>กิจกรรมที่ 4 รายงานผลการดำเนินงานส่งเสริมและพัฒนาคุณธรรม (ต่อ)</a:t>
            </a:r>
            <a:endParaRPr kumimoji="0" lang="en-US" sz="4000" b="1" i="1" u="none" strike="noStrike" kern="1200" cap="none" spc="0" normalizeH="0" baseline="0" noProof="0" dirty="0">
              <a:ln/>
              <a:solidFill>
                <a:srgbClr val="F27E1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0714B-6D8C-3D9F-AA78-903261C70B0D}"/>
              </a:ext>
            </a:extLst>
          </p:cNvPr>
          <p:cNvSpPr txBox="1"/>
          <p:nvPr/>
        </p:nvSpPr>
        <p:spPr>
          <a:xfrm>
            <a:off x="818284" y="1490233"/>
            <a:ext cx="9580100" cy="494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สืบสานและอนุรักษ์วัฒนธรรมขนบธรรมเนียมประเพณีไทย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</a:t>
            </a: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สืบสานและอนุรักษ์วัฒนธรรมขนบธรรมเนียมประเพณีไทย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r>
              <a:rPr lang="th-TH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ภาพกิจกรรม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กลุ่มพัฒนาระบบบริหารเข้าร่วมกิจกรรมทำบุญตักบาตรในวันสำคัญต่างๆ และสืบสานขนบธรรมเนียมประเพณีและวัฒนธรรมไทย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DCAE67-D25C-3258-1618-F23B5A218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3" y="2842626"/>
            <a:ext cx="2457450" cy="1735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FCE35B-3B44-3F54-A865-0E3018482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/>
          <a:stretch/>
        </p:blipFill>
        <p:spPr bwMode="auto">
          <a:xfrm>
            <a:off x="6096000" y="2842626"/>
            <a:ext cx="2566597" cy="17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8CFD1-A295-0D55-4597-F00A34866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08" y="4768647"/>
            <a:ext cx="2408555" cy="1722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80E142-3655-08EE-FDCE-BE22D4DB4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35960"/>
            <a:ext cx="2566596" cy="1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A3152-262A-44EA-F4A0-2F0D37E6E42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3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ปัจจัยความสำเร็จของการดำเนินกิจกรรมส่งเสริมคุณธรรม</a:t>
            </a:r>
            <a:br>
              <a:rPr lang="th-TH" sz="3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</a:br>
            <a:r>
              <a:rPr lang="th-TH" sz="3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ของกลุ่มพัฒนาระบบบริหาร</a:t>
            </a:r>
            <a:endParaRPr lang="en-US" sz="30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673AF-33A1-FE62-A1E5-6DE306CC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2102532"/>
            <a:ext cx="8902095" cy="3880773"/>
          </a:xfrm>
        </p:spPr>
        <p:txBody>
          <a:bodyPr>
            <a:normAutofit fontScale="92500"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th-TH" sz="3000" spc="-3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1. </a:t>
            </a:r>
            <a:r>
              <a:rPr lang="th-TH" sz="3000" spc="-1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มีกรอบการดำเนินงานที่ชัดเจน ตามแผนการดำเนินงานส่งเสริมและ</a:t>
            </a:r>
            <a:r>
              <a:rPr lang="th-TH" sz="3000" spc="-1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พัฒนา</a:t>
            </a:r>
          </a:p>
          <a:p>
            <a:pPr marL="0" marR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th-TH" sz="3000" spc="-100" dirty="0" smtClean="0">
                <a:solidFill>
                  <a:srgbClr val="00000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       </a:t>
            </a:r>
            <a:r>
              <a:rPr lang="th-TH" sz="3000" spc="-1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คุณธรรม </a:t>
            </a:r>
            <a:r>
              <a:rPr lang="th-TH" sz="30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ประจำปีงบประมาณ พ.ศ. 2567</a:t>
            </a:r>
            <a:endParaRPr lang="en-US" sz="3000" dirty="0" smtClean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657350" algn="l"/>
              </a:tabLst>
            </a:pPr>
            <a:r>
              <a:rPr lang="th-TH" sz="30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2</a:t>
            </a:r>
            <a:r>
              <a:rPr lang="th-TH" sz="30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. ความมุ่งมั่นของผู้บริหารที่ต้องการส่งเสริมและตอบสนองต่อนโยบายรัฐบาล</a:t>
            </a:r>
          </a:p>
          <a:p>
            <a:pPr marL="0" marR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657350" algn="l"/>
              </a:tabLst>
            </a:pPr>
            <a:r>
              <a:rPr lang="th-TH" sz="3000" dirty="0" smtClean="0">
                <a:solidFill>
                  <a:srgbClr val="00000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      </a:t>
            </a:r>
            <a:r>
              <a:rPr lang="th-TH" sz="30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ใน</a:t>
            </a:r>
            <a:r>
              <a:rPr lang="th-TH" sz="30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การป้องกัน และปราบปรามการทุจริตประพฤติมิชอบ</a:t>
            </a:r>
            <a:endParaRPr lang="en-US" sz="3000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657350" algn="l"/>
              </a:tabLst>
            </a:pPr>
            <a:r>
              <a:rPr lang="th-TH" sz="30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3. </a:t>
            </a:r>
            <a:r>
              <a:rPr lang="th-TH" sz="3000" spc="-1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บุคลากรภายในองค์กรมีความตระหนัก และให้ความร่วมมือในการดำเนินการ</a:t>
            </a:r>
          </a:p>
          <a:p>
            <a:pPr marL="0" marR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657350" algn="l"/>
              </a:tabLst>
            </a:pPr>
            <a:r>
              <a:rPr lang="th-TH" sz="3000" dirty="0">
                <a:solidFill>
                  <a:srgbClr val="00000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    </a:t>
            </a:r>
            <a:r>
              <a:rPr lang="th-TH" sz="3000" dirty="0" smtClean="0">
                <a:solidFill>
                  <a:srgbClr val="00000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</a:t>
            </a:r>
            <a:r>
              <a:rPr lang="th-TH" sz="30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ขับเคลื่อน</a:t>
            </a:r>
            <a:r>
              <a:rPr lang="th-TH" sz="30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โครงการส่งเสริมคุณธรรมของหน่วยงานเป็นอย่างดี</a:t>
            </a:r>
            <a:endParaRPr lang="en-US" sz="3000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143000" algn="l"/>
                <a:tab pos="1371600" algn="l"/>
                <a:tab pos="1657350" algn="l"/>
              </a:tabLst>
            </a:pPr>
            <a:r>
              <a:rPr lang="th-TH" sz="3000" dirty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4. มีการติดตามการดำเนินงานอย่างต่อเนื่อง</a:t>
            </a:r>
            <a:endParaRPr lang="en-US" sz="3000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1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0" y="2078501"/>
            <a:ext cx="8596668" cy="1550964"/>
          </a:xfrm>
        </p:spPr>
        <p:txBody>
          <a:bodyPr>
            <a:normAutofit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คณะทำงานฯ มีการประชุมติดตามความคืบหน้าการดำเนินกิจกรรม   ตามแผน และจัดทำแนวทางการปรับปรุง พัฒนา ข้อเสนอแนะ และวิเคราะห์ปัจจัยของความสำเร็จจากการดำเนินกิจกรรม เพื่อถอดบทเรียนเป็นแนวทางในการดำเนินการ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1463040" y="421083"/>
            <a:ext cx="780756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500" b="1" i="1" dirty="0">
                <a:ln/>
                <a:solidFill>
                  <a:schemeClr val="accent4"/>
                </a:solidFill>
              </a:rPr>
              <a:t>กิจกรรมที่ 5 ประชุมติดตามความคืบหน้า</a:t>
            </a:r>
          </a:p>
          <a:p>
            <a:pPr algn="ctr"/>
            <a:r>
              <a:rPr lang="th-TH" sz="4500" b="1" i="1" dirty="0">
                <a:ln/>
                <a:solidFill>
                  <a:schemeClr val="accent4"/>
                </a:solidFill>
              </a:rPr>
              <a:t>                   การดำเนินกิจกรรมตามแผนฯ</a:t>
            </a:r>
            <a:endParaRPr lang="en-US" sz="45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4A2007-E177-6B93-2A78-875F8418E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44" t="25714" r="32529" b="7116"/>
          <a:stretch/>
        </p:blipFill>
        <p:spPr bwMode="auto">
          <a:xfrm>
            <a:off x="3995225" y="3429000"/>
            <a:ext cx="2996418" cy="322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67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84" y="1642402"/>
            <a:ext cx="8596668" cy="1550964"/>
          </a:xfrm>
        </p:spPr>
        <p:txBody>
          <a:bodyPr>
            <a:normAutofit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กลุ่มพัฒนาระบบบริหาร ประกาศยกย่องเชิญชู บุคลากรและหน่วยงาน  ที่มีคุณธรรมและทำความดีจนเป็นแบบอย่างได้ และจัดทำ</a:t>
            </a:r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รายงานการ</a:t>
            </a:r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ประกาศยกย่องเชิดชูบุคลากรและหน่วยงาน พร้อมทั้งประชาสัมพันธ์ผ่านช่องทางต่าง ๆ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462950" y="421083"/>
            <a:ext cx="994374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i="1" dirty="0">
                <a:ln/>
                <a:solidFill>
                  <a:schemeClr val="accent4"/>
                </a:solidFill>
              </a:rPr>
              <a:t>กิจกรรมที่ 6 ยกย่อง เชิดชู บุคลากรและหน่วยงาน</a:t>
            </a:r>
            <a:endParaRPr lang="en-US" sz="54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C82A2A-AF18-10BA-5987-3DF30A588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0" t="8574" r="15619" b="7077"/>
          <a:stretch/>
        </p:blipFill>
        <p:spPr bwMode="auto">
          <a:xfrm>
            <a:off x="1545792" y="3193366"/>
            <a:ext cx="3743660" cy="2588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FE18DD-6618-92F6-671C-623B743D2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9" t="28095" r="25270" b="13804"/>
          <a:stretch/>
        </p:blipFill>
        <p:spPr bwMode="auto">
          <a:xfrm>
            <a:off x="5529553" y="3153394"/>
            <a:ext cx="3890059" cy="2758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345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1642402"/>
            <a:ext cx="9115864" cy="636564"/>
          </a:xfrm>
        </p:spPr>
        <p:txBody>
          <a:bodyPr>
            <a:normAutofit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รายงานการยกย่อง เชิดชูบุคลากรและหน่วยงานที่มีคุณธรรมหรือทำความดี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251355" y="421083"/>
            <a:ext cx="10366941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000" b="1" i="1" dirty="0">
                <a:ln/>
                <a:solidFill>
                  <a:schemeClr val="accent4"/>
                </a:solidFill>
              </a:rPr>
              <a:t>กิจกรรมที่ 6 ยกย่อง เชิดชู บุคลากรและหน่วยงาน</a:t>
            </a:r>
            <a:r>
              <a:rPr lang="en-US" sz="5000" b="1" i="1" dirty="0">
                <a:ln/>
                <a:solidFill>
                  <a:schemeClr val="accent4"/>
                </a:solidFill>
              </a:rPr>
              <a:t> </a:t>
            </a:r>
            <a:r>
              <a:rPr lang="th-TH" sz="5000" b="1" i="1" dirty="0">
                <a:ln/>
                <a:solidFill>
                  <a:schemeClr val="accent4"/>
                </a:solidFill>
              </a:rPr>
              <a:t>(ต่อ)</a:t>
            </a:r>
            <a:endParaRPr lang="en-US" sz="50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7881C2-02C1-6CA7-A1C8-641D9A84C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2" t="27141" r="20979" b="11895"/>
          <a:stretch/>
        </p:blipFill>
        <p:spPr bwMode="auto">
          <a:xfrm>
            <a:off x="1685785" y="2082017"/>
            <a:ext cx="7498080" cy="425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53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1642402"/>
            <a:ext cx="9115864" cy="636564"/>
          </a:xfrm>
        </p:spPr>
        <p:txBody>
          <a:bodyPr>
            <a:normAutofit fontScale="85000" lnSpcReduction="20000"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กลุ่มพัฒนาระบบบริหาร ได้จัดทำรายงานผลการดำเนินกิจกรรมตามแผนการดำเนินงานส่งเสริมและพัฒนาคุณธรรม ประจำปีงบประมาณ พ.ศ. 2567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432497" y="421083"/>
            <a:ext cx="10004662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000" b="1" i="1" dirty="0">
                <a:ln/>
                <a:solidFill>
                  <a:schemeClr val="accent4"/>
                </a:solidFill>
              </a:rPr>
              <a:t>กิจกรรมที่ 7 รายงานผลการดำเนินกิจกรรมตามแผนฯ</a:t>
            </a:r>
            <a:endParaRPr lang="en-US" sz="50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63DE35-673F-FCB2-F0F5-085923D19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5" t="22346" r="10693" b="8082"/>
          <a:stretch/>
        </p:blipFill>
        <p:spPr>
          <a:xfrm>
            <a:off x="1758461" y="2377440"/>
            <a:ext cx="6830475" cy="36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1642402"/>
            <a:ext cx="9115864" cy="636564"/>
          </a:xfrm>
        </p:spPr>
        <p:txBody>
          <a:bodyPr>
            <a:normAutofit fontScale="85000" lnSpcReduction="20000"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กลุ่มพัฒนาระบบบริหาร รายงานการเผยแพร่ประชาสัมพันธ์ผลสำเร็จของการดำเนินกิจกรรมส่งเสริมคุณธรรม ประจำปีงบประมาณ พ.ศ. 2567 ผ่านสื่อและช่องทางต่างๆ ดังนี้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680162" y="421083"/>
            <a:ext cx="9509334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500" b="1" i="1" dirty="0">
                <a:ln/>
                <a:solidFill>
                  <a:schemeClr val="accent4"/>
                </a:solidFill>
              </a:rPr>
              <a:t>กิจกรรมที่ 8 การเผยแพร่ประชาสัมพันธ์ผลการดำเนินงาน</a:t>
            </a:r>
            <a:endParaRPr lang="en-US" sz="45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1C44B0-C326-9AA8-8DE5-087A58AD9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5" t="37121" r="31461" b="7672"/>
          <a:stretch/>
        </p:blipFill>
        <p:spPr>
          <a:xfrm>
            <a:off x="3460652" y="2371353"/>
            <a:ext cx="4445392" cy="40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E3AB0-1AD0-B853-3DF0-E8404B98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01" y="255670"/>
            <a:ext cx="6907237" cy="1320800"/>
          </a:xfrm>
        </p:spPr>
        <p:txBody>
          <a:bodyPr>
            <a:noAutofit/>
          </a:bodyPr>
          <a:lstStyle/>
          <a:p>
            <a:r>
              <a:rPr lang="en-US" sz="15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Thak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BBB38F-DFA3-6D38-E434-F2A32E37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05" y="2045522"/>
            <a:ext cx="4671183" cy="3503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7EA091-4262-1603-AC00-404D4137AF38}"/>
              </a:ext>
            </a:extLst>
          </p:cNvPr>
          <p:cNvSpPr/>
          <p:nvPr/>
        </p:nvSpPr>
        <p:spPr>
          <a:xfrm>
            <a:off x="3495368" y="5726030"/>
            <a:ext cx="4188541" cy="584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4000" b="1" kern="100" dirty="0">
                <a:effectLst/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กลุ่มพัฒนาระบบบริหาร</a:t>
            </a:r>
            <a:endParaRPr lang="en-US" sz="4000" b="1" kern="100" dirty="0">
              <a:effectLst/>
              <a:latin typeface="TH Mali Grade 6" panose="02000506000000020004" pitchFamily="2" charset="-34"/>
              <a:ea typeface="Calibri" panose="020F0502020204030204" pitchFamily="34" charset="0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270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84" y="1642402"/>
            <a:ext cx="8596668" cy="1786598"/>
          </a:xfrm>
        </p:spPr>
        <p:txBody>
          <a:bodyPr>
            <a:normAutofit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กลุ่มพัฒนาระบบบริหารประกาศเจตนารมณ์ขับเคลื่อนองค์กรคุณธรรม เพื่อแสดงเจตนารมณ์ และความมุ่งมั่นในการส่งเสริมคุณธรรม จริยธรรมภายในหน่วยงานและขับเคลื่อนหน่วยงานไปสู่องค์กรคุณธรรมต้นแบบ โดยผู้บริหารและเจ้าหน้าที่ร่วมประกาศเจตนารมณ์เป็นลายลักษณ์อักษร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1747751" y="421083"/>
            <a:ext cx="737413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i="1" dirty="0">
                <a:ln/>
                <a:solidFill>
                  <a:schemeClr val="accent4"/>
                </a:solidFill>
              </a:rPr>
              <a:t>กิจกรรมที่ 1 การประกาศเจตนารมณ์</a:t>
            </a:r>
            <a:endParaRPr lang="en-US" sz="54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ED40A9-7E4F-D620-F529-7DE4F27A9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9" t="28991" r="50196" b="9047"/>
          <a:stretch/>
        </p:blipFill>
        <p:spPr bwMode="auto">
          <a:xfrm>
            <a:off x="1747751" y="3312130"/>
            <a:ext cx="2953959" cy="3124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13E8F4-8EFC-1B50-974F-00DF4785C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0" t="55151" r="38221" b="14720"/>
          <a:stretch/>
        </p:blipFill>
        <p:spPr bwMode="auto">
          <a:xfrm>
            <a:off x="5158232" y="3429000"/>
            <a:ext cx="2953959" cy="3007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7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00" y="1367081"/>
            <a:ext cx="8905540" cy="5193375"/>
          </a:xfrm>
        </p:spPr>
        <p:txBody>
          <a:bodyPr>
            <a:noAutofit/>
          </a:bodyPr>
          <a:lstStyle/>
          <a:p>
            <a:pPr marL="0" marR="0" indent="354013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กลุ่มพัฒนาระบบบริหารได้ตระหนักถึงความสำคัญในการส่งเสริมและพัฒนาให้</a:t>
            </a:r>
            <a:r>
              <a:rPr lang="th-TH" sz="2500" b="1" dirty="0" smtClean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องค์กร  </a:t>
            </a:r>
            <a:r>
              <a:rPr lang="th-TH" sz="2500" b="1" spc="-70" dirty="0" smtClean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</a:t>
            </a:r>
            <a:r>
              <a:rPr lang="th-TH" sz="2500" b="1" spc="-7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สภาพแวดล้อมที่เอื้อต่อการส่งเสริมคุณธรรม และบุคลากรมีพฤติกรรมที่สะท้อนการมีคุณธรรม 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จึงได้กำหนดแนวทางการขับเคลื่อนการส่งเสริมคุณธรรมภายใต้กรอบ</a:t>
            </a:r>
            <a:r>
              <a:rPr lang="th-TH" sz="2500" b="1" dirty="0" smtClean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</a:t>
            </a:r>
            <a:r>
              <a:rPr lang="th-TH" sz="2500" b="1" spc="-50" dirty="0" smtClean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หลัก</a:t>
            </a:r>
            <a:r>
              <a:rPr lang="th-TH" sz="2500" b="1" spc="-5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คุณธรรม </a:t>
            </a:r>
            <a:r>
              <a:rPr lang="th-TH" sz="2500" b="1" spc="-50" dirty="0" smtClean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5 </a:t>
            </a:r>
            <a:r>
              <a:rPr lang="th-TH" sz="2500" b="1" spc="-5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ประการ พอเพียง วินัย สุจริต จิตอาสา กตัญญู น้อมนำหลักธรรมทางศาสนา </a:t>
            </a:r>
            <a:r>
              <a:rPr lang="th-TH" sz="2500" b="1" spc="-40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หลักปรัชญาของเศรษฐกิจพอเพียง วิถีวัฒนธรรมไทยที่ดีงาม กำหนดเป้าหมายปัญหาที่อยากแก้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และความดีที่อยากทำ ภายใต้การมีส่วนร่วมของบุคลากรในองค์กร ดังนี้</a:t>
            </a:r>
            <a:endParaRPr lang="en-US" sz="2500" b="1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  1. การใช้ทรัพยากรและวัสดุอุปกรณ์สำนักงานให้เกิดความคุ้มค่า</a:t>
            </a:r>
            <a:endParaRPr lang="en-US" sz="2500" b="1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500" b="1" dirty="0" smtClean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ต่อต้านการทุจริตคอร</a:t>
            </a:r>
            <a:r>
              <a:rPr lang="th-TH" sz="2500" b="1" dirty="0" err="1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์รัป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ชันทุกรูปแบบ</a:t>
            </a:r>
            <a:endParaRPr lang="en-US" sz="2500" b="1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  3. ปฏิบัติหน้าที่ด้วยความซื่อสัตย์ สุจริต</a:t>
            </a:r>
            <a:endParaRPr lang="en-US" sz="2500" b="1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2500" b="1" dirty="0">
                <a:solidFill>
                  <a:srgbClr val="0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  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มีจิตอาสา และบำเพ็ญประโยชน์เพื่อส่วนรวม</a:t>
            </a:r>
            <a:endParaRPr lang="en-US" sz="2500" b="1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2500" b="1" dirty="0">
                <a:solidFill>
                  <a:srgbClr val="0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     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สืบสานและอนุรักษ์วัฒนธรรมขนบธรรมเนียมประเพณีไทย</a:t>
            </a:r>
            <a:endParaRPr lang="en-US" sz="2500" b="1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0" marR="0" indent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5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347082" y="460820"/>
            <a:ext cx="9500304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3500" b="1" i="1" dirty="0">
                <a:ln/>
                <a:solidFill>
                  <a:srgbClr val="D16A0D"/>
                </a:solidFill>
              </a:rPr>
              <a:t>กิจกรรม</a:t>
            </a:r>
            <a:r>
              <a:rPr lang="th-TH" sz="3500" b="1" i="1" dirty="0">
                <a:ln/>
                <a:solidFill>
                  <a:srgbClr val="A6540A"/>
                </a:solidFill>
              </a:rPr>
              <a:t>ที่ 2 กำหนดเป้าหมาย “ปัญหาที่อยากแก้ และ“</a:t>
            </a:r>
            <a:r>
              <a:rPr lang="th-TH" sz="3500" b="1" i="1" dirty="0">
                <a:ln/>
                <a:solidFill>
                  <a:srgbClr val="A9550B"/>
                </a:solidFill>
              </a:rPr>
              <a:t>ความ</a:t>
            </a:r>
            <a:r>
              <a:rPr lang="th-TH" sz="3500" b="1" i="1" dirty="0">
                <a:ln/>
                <a:solidFill>
                  <a:srgbClr val="A6540A"/>
                </a:solidFill>
              </a:rPr>
              <a:t>ดีที่อยากทำ”</a:t>
            </a:r>
            <a:endParaRPr lang="en-US" sz="3500" b="1" i="1" dirty="0">
              <a:ln/>
              <a:solidFill>
                <a:srgbClr val="A654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84" y="1642402"/>
            <a:ext cx="8596668" cy="1550964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กลุ่มพัฒนาระบบบริหาร จัดทำแผนการดำเนินงานส่งเสริมและพัฒนาคุณธรรม ประจำปีงบประมาณ พ.ศ. 2567 ตามเป้าหมายที่กำหนดไว้ในกิจกรรมที่ </a:t>
            </a:r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 และ</a:t>
            </a:r>
            <a:r>
              <a:rPr lang="th-TH" sz="25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มีคำสั่งแต่งตั้งคณะทำงานขับเคลื่อนแผนการดำเนินงานส่งเสริมและพัฒนาคุณธรรม เพื่อดำเนินงานตามกิจกรรมที่บรรจุไว้ในแผนฯ</a:t>
            </a:r>
            <a:endParaRPr lang="en-US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1233190" y="421083"/>
            <a:ext cx="84032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i="1" dirty="0">
                <a:ln/>
                <a:solidFill>
                  <a:schemeClr val="accent4"/>
                </a:solidFill>
              </a:rPr>
              <a:t>กิจกรรมที่ 3 การจัดทำแผนการดำเนินงาน</a:t>
            </a:r>
            <a:endParaRPr lang="en-US" sz="54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D629D4-2269-BA86-300C-93C4155D6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27" t="26666" r="35191" b="10945"/>
          <a:stretch/>
        </p:blipFill>
        <p:spPr bwMode="auto">
          <a:xfrm>
            <a:off x="3910817" y="3193366"/>
            <a:ext cx="2785404" cy="3427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802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FDEF0-8187-B927-2DD1-68AFAE19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84" y="1642402"/>
            <a:ext cx="8596668" cy="1550964"/>
          </a:xfrm>
        </p:spPr>
        <p:txBody>
          <a:bodyPr>
            <a:normAutofit/>
          </a:bodyPr>
          <a:lstStyle/>
          <a:p>
            <a:pPr algn="thaiDist"/>
            <a:r>
              <a:rPr lang="th-TH" sz="2500" b="1" spc="-12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กลุ่มพัฒนาระบบบริหาร จัดทำรายงานผลตามแผนการดำเนินงานส่งเสริมและพัฒนาคุณธรรม </a:t>
            </a:r>
            <a:r>
              <a:rPr lang="th-TH" sz="2500" b="1" spc="-3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ประจำปีงบประมาณ พ.ศ. 2567 </a:t>
            </a:r>
            <a:r>
              <a:rPr lang="en-US" sz="2500" b="1" spc="-30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500" b="1" spc="-3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จาก </a:t>
            </a:r>
            <a:r>
              <a:rPr lang="th-TH" sz="2500" b="1" spc="-30" dirty="0">
                <a:latin typeface="TH Kodchasal" panose="02000506000000020004" pitchFamily="2" charset="-34"/>
                <a:cs typeface="TH Kodchasal" panose="02000506000000020004" pitchFamily="2" charset="-34"/>
              </a:rPr>
              <a:t>“ปัญหาที่อยากแก้” และ “ความดีที่อยากทำ” </a:t>
            </a:r>
            <a:endParaRPr lang="en-US" sz="2500" b="1" spc="-3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751694" y="537140"/>
            <a:ext cx="1004153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i="1" dirty="0">
                <a:ln/>
                <a:solidFill>
                  <a:schemeClr val="accent4"/>
                </a:solidFill>
              </a:rPr>
              <a:t>กิจกรรมที่ 4 รายงานผลการดำเนินงานส่งเสริมและพัฒนาคุณธรรม </a:t>
            </a:r>
            <a:endParaRPr lang="en-US" sz="40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A3978-091A-951E-E064-734D42F6C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7" t="23333" r="18586" b="10472"/>
          <a:stretch/>
        </p:blipFill>
        <p:spPr bwMode="auto">
          <a:xfrm>
            <a:off x="2827607" y="2954509"/>
            <a:ext cx="4459458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CCA009-D47A-BB93-DF49-E7EC9FA8D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7" t="41827" r="17783" b="24764"/>
          <a:stretch/>
        </p:blipFill>
        <p:spPr bwMode="auto">
          <a:xfrm>
            <a:off x="2883880" y="5145259"/>
            <a:ext cx="4459458" cy="1105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22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404884" y="340906"/>
            <a:ext cx="106804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i="1" dirty="0">
                <a:ln/>
                <a:solidFill>
                  <a:schemeClr val="accent4"/>
                </a:solidFill>
              </a:rPr>
              <a:t>กิจกรรมที่ 4 รายงานผลการดำเนินงานส่งเสริมและพัฒนาคุณธรรม (ต่อ)</a:t>
            </a:r>
            <a:endParaRPr lang="en-US" sz="40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0714B-6D8C-3D9F-AA78-903261C70B0D}"/>
              </a:ext>
            </a:extLst>
          </p:cNvPr>
          <p:cNvSpPr txBox="1"/>
          <p:nvPr/>
        </p:nvSpPr>
        <p:spPr>
          <a:xfrm>
            <a:off x="773722" y="1871003"/>
            <a:ext cx="9087730" cy="215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500" b="1" spc="-20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จากเป้าหมาย “ปัญหาที่อยากแก้และความดีที่อยากทำ” ที่กำหนดขึ้นจากการมีส่วนร่วม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ของบุคลากรในองค์กร กลุ่มพัฒนาระบบบริหารได้จัดทำแผนดำเนิน</a:t>
            </a:r>
            <a:r>
              <a:rPr lang="th-TH" sz="2500" b="1" dirty="0">
                <a:solidFill>
                  <a:srgbClr val="000000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งาน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ส่งเสริมคุณธรรมประจำปีงบประมาณ พ.ศ. 2567 ซึ่งประกอบด้วยโครงการ/กิจกรรมส่งเสริม</a:t>
            </a:r>
            <a:r>
              <a:rPr lang="th-TH" sz="2500" b="1" spc="-40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คุณธรรมเพื่อนำมาแก้ไขปัญหาตามเป้าหมายปัญหาที่อยากแก้และส่งเสริมตามเป้าหมาย ความ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ดีที่อยากทำ โดยมี</a:t>
            </a:r>
            <a:r>
              <a:rPr lang="th-TH" sz="2500" b="1" dirty="0" smtClean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รายละเอียดและ</a:t>
            </a:r>
            <a:r>
              <a:rPr lang="th-TH" sz="2500" b="1" dirty="0">
                <a:solidFill>
                  <a:srgbClr val="000000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ผลการดำเนินงานดังนี้</a:t>
            </a:r>
            <a:endParaRPr lang="en-US" sz="25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079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338443" y="354973"/>
            <a:ext cx="1074689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i="1" dirty="0">
                <a:ln/>
                <a:solidFill>
                  <a:schemeClr val="accent4"/>
                </a:solidFill>
              </a:rPr>
              <a:t>กิจกรรมที่ 4 รายงานผลการดำเนินงานส่งเสริมและพัฒนาคุณธรรม (ต่อ)</a:t>
            </a:r>
            <a:endParaRPr lang="en-US" sz="40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0714B-6D8C-3D9F-AA78-903261C70B0D}"/>
              </a:ext>
            </a:extLst>
          </p:cNvPr>
          <p:cNvSpPr txBox="1"/>
          <p:nvPr/>
        </p:nvSpPr>
        <p:spPr>
          <a:xfrm>
            <a:off x="818284" y="1490233"/>
            <a:ext cx="9580100" cy="554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b="1" spc="-5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การใช้ทรัพยากรและวัสดุอุปกรณ์สำนักงานให้เกิดความคุ้มค่า</a:t>
            </a:r>
          </a:p>
          <a:p>
            <a:pPr indent="720090" algn="thaiDist">
              <a:lnSpc>
                <a:spcPct val="107000"/>
              </a:lnSpc>
            </a:pP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ประชาสัมพันธ์ รณรงค์ให้บุคลากรลดการใช้ทรัพยากรและวัสดุสำนักงานอย่างคุ้มค่าและประหยัด</a:t>
            </a:r>
          </a:p>
          <a:p>
            <a:pPr indent="720090" algn="thaiDist">
              <a:lnSpc>
                <a:spcPct val="107000"/>
              </a:lnSpc>
            </a:pPr>
            <a:r>
              <a:rPr lang="th-TH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ภาพกิจกรรม</a:t>
            </a:r>
            <a:endParaRPr lang="th-TH" sz="1800" u="sng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r>
              <a:rPr lang="th-TH" sz="1800" spc="-9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บอร์ดประชาสัมพันธ์มาตรการการใช้ทรัพยากร	2)</a:t>
            </a:r>
            <a:r>
              <a:rPr lang="th-TH" spc="-9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ส่งเสริมให้บุคลากรใช้กระดาษ 2 หน้า	      3)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เน้นใช้วัสดุอุปกรณ์สำนักงานร่วมกันเพียงจุดเดียว</a:t>
            </a:r>
            <a:endParaRPr lang="th-TH" sz="1800" spc="-9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r>
              <a:rPr lang="th-TH" sz="1800" spc="-9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และวัสดุอุปกรณ์ใน</a:t>
            </a:r>
            <a:r>
              <a:rPr lang="th-TH" sz="1800" spc="-9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สำนักงานของ</a:t>
            </a:r>
            <a:r>
              <a:rPr lang="th-TH" sz="1800" spc="-9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กลุ่มพัฒนาระบบบริหาร</a:t>
            </a: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23FD9C-F1F5-30D2-3AC2-1AC200CE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94" y="3429000"/>
            <a:ext cx="2046752" cy="2645864"/>
          </a:xfrm>
          <a:prstGeom prst="rect">
            <a:avLst/>
          </a:prstGeom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D60480F7-2940-46DF-4893-CD00D5A420F2}"/>
              </a:ext>
            </a:extLst>
          </p:cNvPr>
          <p:cNvSpPr/>
          <p:nvPr/>
        </p:nvSpPr>
        <p:spPr>
          <a:xfrm>
            <a:off x="4217301" y="2956551"/>
            <a:ext cx="2487646" cy="1699154"/>
          </a:xfrm>
          <a:custGeom>
            <a:avLst/>
            <a:gdLst/>
            <a:ahLst/>
            <a:cxnLst/>
            <a:rect l="l" t="t" r="r" b="b"/>
            <a:pathLst>
              <a:path w="5459501" h="2872842">
                <a:moveTo>
                  <a:pt x="0" y="0"/>
                </a:moveTo>
                <a:lnTo>
                  <a:pt x="5459501" y="0"/>
                </a:lnTo>
                <a:lnTo>
                  <a:pt x="5459501" y="2872842"/>
                </a:lnTo>
                <a:lnTo>
                  <a:pt x="0" y="2872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6F291E-E80D-08BF-AE24-2EBD58CB4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01" y="4803873"/>
            <a:ext cx="2487646" cy="16991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11">
            <a:extLst>
              <a:ext uri="{FF2B5EF4-FFF2-40B4-BE49-F238E27FC236}">
                <a16:creationId xmlns:a16="http://schemas.microsoft.com/office/drawing/2014/main" xmlns="" id="{64F08F99-B940-9A40-EB82-01446BD19D02}"/>
              </a:ext>
            </a:extLst>
          </p:cNvPr>
          <p:cNvSpPr/>
          <p:nvPr/>
        </p:nvSpPr>
        <p:spPr>
          <a:xfrm>
            <a:off x="7157473" y="2956550"/>
            <a:ext cx="2788385" cy="1699155"/>
          </a:xfrm>
          <a:custGeom>
            <a:avLst/>
            <a:gdLst/>
            <a:ahLst/>
            <a:cxnLst/>
            <a:rect l="l" t="t" r="r" b="b"/>
            <a:pathLst>
              <a:path w="4665012" h="2752357">
                <a:moveTo>
                  <a:pt x="0" y="0"/>
                </a:moveTo>
                <a:lnTo>
                  <a:pt x="4665012" y="0"/>
                </a:lnTo>
                <a:lnTo>
                  <a:pt x="4665012" y="2752357"/>
                </a:lnTo>
                <a:lnTo>
                  <a:pt x="0" y="2752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xmlns="" id="{BD09A9D3-2649-5A7B-9B56-BA3F9A84D6EB}"/>
              </a:ext>
            </a:extLst>
          </p:cNvPr>
          <p:cNvSpPr/>
          <p:nvPr/>
        </p:nvSpPr>
        <p:spPr>
          <a:xfrm>
            <a:off x="7150418" y="4751932"/>
            <a:ext cx="2705100" cy="1751095"/>
          </a:xfrm>
          <a:custGeom>
            <a:avLst/>
            <a:gdLst/>
            <a:ahLst/>
            <a:cxnLst/>
            <a:rect l="l" t="t" r="r" b="b"/>
            <a:pathLst>
              <a:path w="4781342" h="2707447">
                <a:moveTo>
                  <a:pt x="0" y="0"/>
                </a:moveTo>
                <a:lnTo>
                  <a:pt x="4781342" y="0"/>
                </a:lnTo>
                <a:lnTo>
                  <a:pt x="4781342" y="2707448"/>
                </a:lnTo>
                <a:lnTo>
                  <a:pt x="0" y="2707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450985" y="354973"/>
            <a:ext cx="1054995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i="1" dirty="0">
                <a:ln/>
                <a:solidFill>
                  <a:schemeClr val="accent4"/>
                </a:solidFill>
              </a:rPr>
              <a:t>กิจกรรมที่ 4 รายงานผลการดำเนินงานส่งเสริมและพัฒนาคุณธรรม (ต่อ)</a:t>
            </a:r>
            <a:endParaRPr lang="en-US" sz="40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0714B-6D8C-3D9F-AA78-903261C70B0D}"/>
              </a:ext>
            </a:extLst>
          </p:cNvPr>
          <p:cNvSpPr txBox="1"/>
          <p:nvPr/>
        </p:nvSpPr>
        <p:spPr>
          <a:xfrm>
            <a:off x="818284" y="1490233"/>
            <a:ext cx="9580100" cy="583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ต่อต้านการทุจริตคอร</a:t>
            </a:r>
            <a:r>
              <a:rPr lang="th-TH" sz="1800" b="1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์รัป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ชันทุกรูปแบบ    </a:t>
            </a: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กิจกรรม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ประชาสัมพันธ์</a:t>
            </a:r>
            <a:r>
              <a:rPr lang="th-TH" sz="1800" spc="-4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เสริมสร้างการรับรู้การต่อต้านการทุจริตให้กับบุคลากรในหน่วยงาน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r>
              <a:rPr lang="th-TH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ภาพกิจกรรม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ประกาศเจตนารมณ์นโยบาย</a:t>
            </a:r>
            <a:r>
              <a:rPr lang="th-TH" sz="1800" spc="-7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ไม่รับของขวัญและของกำนัลทุกชนิด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จากการปฏิบัติหน้าที่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 Gift Policy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ประจำปีงบประมาณ พ.ศ. ๒๕๖๗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u="sng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C32961-A7D7-530A-E54E-20F23A02F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35" y="3459974"/>
            <a:ext cx="3242618" cy="2529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DA7A25-4A88-ED3A-1553-014A99973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56" y="3490949"/>
            <a:ext cx="3099568" cy="24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1E92D3-A3CA-DDAC-29C6-E5A9190138D7}"/>
              </a:ext>
            </a:extLst>
          </p:cNvPr>
          <p:cNvSpPr/>
          <p:nvPr/>
        </p:nvSpPr>
        <p:spPr>
          <a:xfrm>
            <a:off x="404884" y="397400"/>
            <a:ext cx="1084927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none" strike="noStrike" kern="1200" cap="none" spc="0" normalizeH="0" baseline="0" noProof="0" dirty="0">
                <a:ln/>
                <a:solidFill>
                  <a:srgbClr val="F27E19"/>
                </a:solidFill>
                <a:effectLst/>
                <a:uLnTx/>
                <a:uFillTx/>
                <a:latin typeface="Trebuchet MS" panose="020B0603020202020204"/>
                <a:ea typeface="+mn-ea"/>
                <a:cs typeface="IrisUPC" panose="020B0604020202020204" pitchFamily="34" charset="-34"/>
              </a:rPr>
              <a:t>กิจกรรมที่ 4 รายงานผลการดำเนินงานส่งเสริมและพัฒนาคุณธรรม (ต่อ)</a:t>
            </a:r>
            <a:endParaRPr kumimoji="0" lang="en-US" sz="4000" b="1" i="1" u="none" strike="noStrike" kern="1200" cap="none" spc="0" normalizeH="0" baseline="0" noProof="0" dirty="0">
              <a:ln/>
              <a:solidFill>
                <a:srgbClr val="F27E1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0714B-6D8C-3D9F-AA78-903261C70B0D}"/>
              </a:ext>
            </a:extLst>
          </p:cNvPr>
          <p:cNvSpPr txBox="1"/>
          <p:nvPr/>
        </p:nvSpPr>
        <p:spPr>
          <a:xfrm>
            <a:off x="818284" y="1490233"/>
            <a:ext cx="9580100" cy="554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ปฏิบัติหน้าที่ด้วยความซื่อสัตย์  สุจริต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</a:p>
          <a:p>
            <a:pPr indent="720090" algn="thaiDist">
              <a:lnSpc>
                <a:spcPct val="107000"/>
              </a:lnSpc>
            </a:pP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กิจกรรม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ปลูกจิตสำนึกให้บุคลากรทุกระดับมีความซื่อสัตย์และมีความรับผิดชอบต่อหน้าที่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r>
              <a:rPr lang="th-TH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ภาพกิจกรรม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spc="-3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ประกาศเจตนารมณ์ขับเคลื่อนองค์กรคุณธรรมของกลุ่มพัฒนาระบบบริหาร ประจำปีงบประมาณ พ.ศ. 2567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u="sng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sz="1800" dirty="0">
              <a:solidFill>
                <a:srgbClr val="000000"/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th-TH" dirty="0">
              <a:solidFill>
                <a:srgbClr val="0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720090" algn="thaiDist">
              <a:lnSpc>
                <a:spcPct val="107000"/>
              </a:lnSpc>
            </a:pP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indent="72009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b="1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907EFE-3D9A-BA37-B0FF-97108C372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8" t="29003" r="40269" b="8641"/>
          <a:stretch/>
        </p:blipFill>
        <p:spPr bwMode="auto">
          <a:xfrm>
            <a:off x="4423177" y="2874884"/>
            <a:ext cx="2038583" cy="377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90913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1043</TotalTime>
  <Words>989</Words>
  <Application>Microsoft Office PowerPoint</Application>
  <PresentationFormat>กำหนดเอง</PresentationFormat>
  <Paragraphs>124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Facet</vt:lpstr>
      <vt:lpstr>   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ปัจจัยความสำเร็จของการดำเนินกิจกรรมส่งเสริมคุณธรรม ของกลุ่มพัฒนาระบบบริหาร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111</dc:creator>
  <cp:lastModifiedBy>ACER</cp:lastModifiedBy>
  <cp:revision>30</cp:revision>
  <dcterms:created xsi:type="dcterms:W3CDTF">2024-06-04T02:35:20Z</dcterms:created>
  <dcterms:modified xsi:type="dcterms:W3CDTF">2024-06-07T04:54:48Z</dcterms:modified>
</cp:coreProperties>
</file>